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81" r:id="rId3"/>
    <p:sldId id="278" r:id="rId4"/>
    <p:sldId id="257" r:id="rId5"/>
    <p:sldId id="279" r:id="rId6"/>
    <p:sldId id="258" r:id="rId7"/>
    <p:sldId id="259" r:id="rId8"/>
    <p:sldId id="260" r:id="rId9"/>
    <p:sldId id="261" r:id="rId10"/>
    <p:sldId id="262" r:id="rId11"/>
    <p:sldId id="282" r:id="rId12"/>
    <p:sldId id="263" r:id="rId13"/>
    <p:sldId id="264" r:id="rId14"/>
    <p:sldId id="265" r:id="rId15"/>
    <p:sldId id="266" r:id="rId16"/>
    <p:sldId id="267" r:id="rId17"/>
    <p:sldId id="269" r:id="rId18"/>
    <p:sldId id="270" r:id="rId19"/>
    <p:sldId id="271" r:id="rId20"/>
    <p:sldId id="268" r:id="rId21"/>
    <p:sldId id="277" r:id="rId22"/>
    <p:sldId id="280" r:id="rId23"/>
    <p:sldId id="272" r:id="rId24"/>
    <p:sldId id="273" r:id="rId25"/>
    <p:sldId id="274" r:id="rId26"/>
    <p:sldId id="275" r:id="rId27"/>
    <p:sldId id="276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AB75D3-B076-40EE-B664-D81038BA9E82}" type="datetimeFigureOut">
              <a:rPr lang="en-US" smtClean="0"/>
              <a:t>2021-03-22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304BF7-8D86-4F50-838C-759C747D07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186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04BF7-8D86-4F50-838C-759C747D07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898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04BF7-8D86-4F50-838C-759C747D07C0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Investment</a:t>
            </a:r>
            <a:r>
              <a:rPr lang="en-US" baseline="0"/>
              <a:t> Casting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304BF7-8D86-4F50-838C-759C747D07C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28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5C3DD-FA4D-4241-BE3F-56E4C48AE7DA}" type="datetimeFigureOut">
              <a:rPr lang="en-US" smtClean="0"/>
              <a:pPr/>
              <a:t>2021-03-22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DAC33-A743-497F-9C33-FC521B6960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5C3DD-FA4D-4241-BE3F-56E4C48AE7DA}" type="datetimeFigureOut">
              <a:rPr lang="en-US" smtClean="0"/>
              <a:pPr/>
              <a:t>2021-03-22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DAC33-A743-497F-9C33-FC521B6960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5C3DD-FA4D-4241-BE3F-56E4C48AE7DA}" type="datetimeFigureOut">
              <a:rPr lang="en-US" smtClean="0"/>
              <a:pPr/>
              <a:t>2021-03-22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DAC33-A743-497F-9C33-FC521B6960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5C3DD-FA4D-4241-BE3F-56E4C48AE7DA}" type="datetimeFigureOut">
              <a:rPr lang="en-US" smtClean="0"/>
              <a:pPr/>
              <a:t>2021-03-22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DAC33-A743-497F-9C33-FC521B6960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5C3DD-FA4D-4241-BE3F-56E4C48AE7DA}" type="datetimeFigureOut">
              <a:rPr lang="en-US" smtClean="0"/>
              <a:pPr/>
              <a:t>2021-03-22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DAC33-A743-497F-9C33-FC521B6960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5C3DD-FA4D-4241-BE3F-56E4C48AE7DA}" type="datetimeFigureOut">
              <a:rPr lang="en-US" smtClean="0"/>
              <a:pPr/>
              <a:t>2021-03-22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DAC33-A743-497F-9C33-FC521B6960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5C3DD-FA4D-4241-BE3F-56E4C48AE7DA}" type="datetimeFigureOut">
              <a:rPr lang="en-US" smtClean="0"/>
              <a:pPr/>
              <a:t>2021-03-22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DAC33-A743-497F-9C33-FC521B6960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5C3DD-FA4D-4241-BE3F-56E4C48AE7DA}" type="datetimeFigureOut">
              <a:rPr lang="en-US" smtClean="0"/>
              <a:pPr/>
              <a:t>2021-03-22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DAC33-A743-497F-9C33-FC521B6960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5C3DD-FA4D-4241-BE3F-56E4C48AE7DA}" type="datetimeFigureOut">
              <a:rPr lang="en-US" smtClean="0"/>
              <a:pPr/>
              <a:t>2021-03-22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DAC33-A743-497F-9C33-FC521B6960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5C3DD-FA4D-4241-BE3F-56E4C48AE7DA}" type="datetimeFigureOut">
              <a:rPr lang="en-US" smtClean="0"/>
              <a:pPr/>
              <a:t>2021-03-22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DAC33-A743-497F-9C33-FC521B6960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5C3DD-FA4D-4241-BE3F-56E4C48AE7DA}" type="datetimeFigureOut">
              <a:rPr lang="en-US" smtClean="0"/>
              <a:pPr/>
              <a:t>2021-03-22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DAC33-A743-497F-9C33-FC521B69606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5C3DD-FA4D-4241-BE3F-56E4C48AE7DA}" type="datetimeFigureOut">
              <a:rPr lang="en-US" smtClean="0"/>
              <a:pPr/>
              <a:t>2021-03-22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8DAC33-A743-497F-9C33-FC521B69606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2.latech.edu/~long/video.php?name=04.3.Investment%20Casting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2.latech.edu/~long/video.php?name=04.1.Green%20Sand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latech.edu/~long/video.php?name=04.2.Patterns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Expendable-Mold Casting Processes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Cope and Drag Patterns</a:t>
            </a:r>
          </a:p>
        </p:txBody>
      </p:sp>
      <p:pic>
        <p:nvPicPr>
          <p:cNvPr id="4" name="Content Placeholder 3" descr="Fig. 12-6 Cope and drag patter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6681" y="1828800"/>
            <a:ext cx="8670637" cy="4172744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Sand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Refractoriness – withstand high temps.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Cohesiveness – retain given shape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Permeability – allow gasses to escape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Collapsibility – allow metal to shrink and free casting by disintegration</a:t>
            </a:r>
          </a:p>
        </p:txBody>
      </p:sp>
    </p:spTree>
    <p:extLst>
      <p:ext uri="{BB962C8B-B14F-4D97-AF65-F5344CB8AC3E}">
        <p14:creationId xmlns:p14="http://schemas.microsoft.com/office/powerpoint/2010/main" val="3391290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Flasks</a:t>
            </a:r>
          </a:p>
        </p:txBody>
      </p:sp>
      <p:pic>
        <p:nvPicPr>
          <p:cNvPr id="4" name="Content Placeholder 3" descr="Fig. 12-11 Flask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13129" b="13954"/>
          <a:stretch>
            <a:fillRect/>
          </a:stretch>
        </p:blipFill>
        <p:spPr>
          <a:xfrm>
            <a:off x="0" y="1323975"/>
            <a:ext cx="9144000" cy="5000625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Mold-Making by Jolting</a:t>
            </a:r>
          </a:p>
        </p:txBody>
      </p:sp>
      <p:pic>
        <p:nvPicPr>
          <p:cNvPr id="4" name="Content Placeholder 3" descr="Fig. 12-12 Mold Making Jolt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14954" y="1417638"/>
            <a:ext cx="6914092" cy="5185569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Mold-Making by Squeezing</a:t>
            </a:r>
          </a:p>
        </p:txBody>
      </p:sp>
      <p:pic>
        <p:nvPicPr>
          <p:cNvPr id="4" name="Content Placeholder 3" descr="Fig. 12-13 Mold Making Squeez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33600" y="1417638"/>
            <a:ext cx="6887632" cy="5165724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Squeezing and Flexible Diaphragm</a:t>
            </a:r>
          </a:p>
        </p:txBody>
      </p:sp>
      <p:pic>
        <p:nvPicPr>
          <p:cNvPr id="4" name="Content Placeholder 3" descr="Fig. 12-14 Flat Plate vs Diaphragm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21463" b="22287"/>
          <a:stretch>
            <a:fillRect/>
          </a:stretch>
        </p:blipFill>
        <p:spPr>
          <a:xfrm>
            <a:off x="146755" y="1828800"/>
            <a:ext cx="8850489" cy="373380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Flaskless Molding Process</a:t>
            </a:r>
          </a:p>
        </p:txBody>
      </p:sp>
      <p:pic>
        <p:nvPicPr>
          <p:cNvPr id="4" name="Content Placeholder 3" descr="Fig. 12-16 Flaskless Mold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23045" b="24280"/>
          <a:stretch>
            <a:fillRect/>
          </a:stretch>
        </p:blipFill>
        <p:spPr>
          <a:xfrm>
            <a:off x="135730" y="1828800"/>
            <a:ext cx="8872539" cy="3505200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Block Cores</a:t>
            </a:r>
          </a:p>
        </p:txBody>
      </p:sp>
      <p:pic>
        <p:nvPicPr>
          <p:cNvPr id="4" name="Content Placeholder 3" descr="Fig. 12-21 Engine block core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18750" t="629" r="18750"/>
          <a:stretch>
            <a:fillRect/>
          </a:stretch>
        </p:blipFill>
        <p:spPr>
          <a:xfrm>
            <a:off x="2303473" y="1295400"/>
            <a:ext cx="4537054" cy="541020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Prints</a:t>
            </a:r>
          </a:p>
        </p:txBody>
      </p:sp>
      <p:pic>
        <p:nvPicPr>
          <p:cNvPr id="4" name="Content Placeholder 3" descr="Fig. 12-22 Core Prints.jp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t="20884" b="21285"/>
          <a:stretch/>
        </p:blipFill>
        <p:spPr>
          <a:xfrm>
            <a:off x="92075" y="1981200"/>
            <a:ext cx="8959850" cy="3886200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Chaplets to Support Cores</a:t>
            </a:r>
          </a:p>
        </p:txBody>
      </p:sp>
      <p:pic>
        <p:nvPicPr>
          <p:cNvPr id="4" name="Content Placeholder 3" descr="Fig. 12-24 Chaplets.jp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t="16836" r="-84" b="15819"/>
          <a:stretch/>
        </p:blipFill>
        <p:spPr>
          <a:xfrm>
            <a:off x="38100" y="1524000"/>
            <a:ext cx="9067800" cy="4576145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0"/>
            <a:ext cx="7772400" cy="1470025"/>
          </a:xfrm>
        </p:spPr>
        <p:txBody>
          <a:bodyPr/>
          <a:lstStyle/>
          <a:p>
            <a:r>
              <a:rPr lang="en-US" dirty="0"/>
              <a:t>Three Molding Categories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828800"/>
            <a:ext cx="7772400" cy="44958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Expendable Molds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Single-use with multiple-use patterns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Single-use with single-use patterns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>
                <a:solidFill>
                  <a:schemeClr val="tx1"/>
                </a:solidFill>
              </a:rPr>
              <a:t>Reusable Molds</a:t>
            </a:r>
          </a:p>
          <a:p>
            <a:pPr marL="457200" indent="-457200" algn="l">
              <a:buFont typeface="Arial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Multiple-use molds</a:t>
            </a:r>
          </a:p>
          <a:p>
            <a:pPr marL="457200" indent="-457200" algn="l">
              <a:buFont typeface="Arial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78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Molding</a:t>
            </a:r>
          </a:p>
        </p:txBody>
      </p:sp>
      <p:pic>
        <p:nvPicPr>
          <p:cNvPr id="4" name="Content Placeholder 3" descr="Fig. 12-18 Shell molding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19724" y="1981200"/>
            <a:ext cx="8798237" cy="3810000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Intricate cutters produce by ceramic casting</a:t>
            </a:r>
          </a:p>
        </p:txBody>
      </p:sp>
      <p:pic>
        <p:nvPicPr>
          <p:cNvPr id="4" name="Content Placeholder 3" descr="Fig. 12-27 Cutters made by ceramic mold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2133600"/>
            <a:ext cx="7620000" cy="342900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5EE51B3D-DF16-4A24-B07D-3844CA834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F4D923-FC56-4725-92C1-EB7B129F57CC}"/>
              </a:ext>
            </a:extLst>
          </p:cNvPr>
          <p:cNvSpPr txBox="1"/>
          <p:nvPr/>
        </p:nvSpPr>
        <p:spPr>
          <a:xfrm>
            <a:off x="1" y="6170361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4"/>
              </a:rPr>
              <a:t>Watch Video 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710360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Investment Casting by Flask-Casting</a:t>
            </a:r>
          </a:p>
        </p:txBody>
      </p:sp>
      <p:pic>
        <p:nvPicPr>
          <p:cNvPr id="4" name="Content Placeholder 3" descr="Fig. 12-28 Investment casting flask cast metho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9779" y="1284288"/>
            <a:ext cx="8745621" cy="5192712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Investment Casting by Shell-Casting</a:t>
            </a:r>
          </a:p>
        </p:txBody>
      </p:sp>
      <p:pic>
        <p:nvPicPr>
          <p:cNvPr id="4" name="Content Placeholder 3" descr="Fig. 12-29 Investment casting shell cast metho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14400" y="1219200"/>
            <a:ext cx="7315199" cy="5486399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Full-Mold (Lost Foam) Casting</a:t>
            </a:r>
          </a:p>
        </p:txBody>
      </p:sp>
      <p:pic>
        <p:nvPicPr>
          <p:cNvPr id="4" name="Content Placeholder 3" descr="Fig. 12-31 Full mold proces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1676400"/>
            <a:ext cx="7820457" cy="3666331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Full Mold (Lost-Foam) Casting Process</a:t>
            </a:r>
          </a:p>
        </p:txBody>
      </p:sp>
      <p:pic>
        <p:nvPicPr>
          <p:cNvPr id="4" name="Content Placeholder 3" descr="Fig. 12-32 Lost foam casting process.jp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t="6025"/>
          <a:stretch/>
        </p:blipFill>
        <p:spPr>
          <a:xfrm>
            <a:off x="733954" y="1371600"/>
            <a:ext cx="7676091" cy="5410200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Mold (Lost-Foam) Engine Block</a:t>
            </a:r>
          </a:p>
        </p:txBody>
      </p:sp>
      <p:pic>
        <p:nvPicPr>
          <p:cNvPr id="4" name="Content Placeholder 3" descr="Fig. 12-33 Lost foam engine block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47800" y="1371600"/>
            <a:ext cx="6370108" cy="4777581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indoor, projector, miller&#10;&#10;Description automatically generated">
            <a:extLst>
              <a:ext uri="{FF2B5EF4-FFF2-40B4-BE49-F238E27FC236}">
                <a16:creationId xmlns:a16="http://schemas.microsoft.com/office/drawing/2014/main" id="{F0CFCE45-7663-436B-8754-AF372DC7D3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825CB1-6FCA-4EDE-9E3F-726A389E01DD}"/>
              </a:ext>
            </a:extLst>
          </p:cNvPr>
          <p:cNvSpPr txBox="1"/>
          <p:nvPr/>
        </p:nvSpPr>
        <p:spPr>
          <a:xfrm>
            <a:off x="1" y="6170361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4"/>
              </a:rPr>
              <a:t>Watch Video 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866671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Sand-Cast </a:t>
            </a:r>
            <a:r>
              <a:rPr lang="en-US" dirty="0"/>
              <a:t>Parts</a:t>
            </a:r>
          </a:p>
        </p:txBody>
      </p:sp>
      <p:pic>
        <p:nvPicPr>
          <p:cNvPr id="4" name="Content Placeholder 3" descr="Fig. 12-17 Sand cast aluminum part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57316" y="1057974"/>
            <a:ext cx="5829368" cy="5800026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&#10;&#10;Description automatically generated">
            <a:extLst>
              <a:ext uri="{FF2B5EF4-FFF2-40B4-BE49-F238E27FC236}">
                <a16:creationId xmlns:a16="http://schemas.microsoft.com/office/drawing/2014/main" id="{95C2735A-7D10-4D07-B035-428B306F88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244014-377C-4E9A-B496-0311FBD555C7}"/>
              </a:ext>
            </a:extLst>
          </p:cNvPr>
          <p:cNvSpPr txBox="1"/>
          <p:nvPr/>
        </p:nvSpPr>
        <p:spPr>
          <a:xfrm>
            <a:off x="1" y="6170361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3"/>
              </a:rPr>
              <a:t>Watch Video 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3634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Single-piece pattern</a:t>
            </a:r>
          </a:p>
        </p:txBody>
      </p:sp>
      <p:pic>
        <p:nvPicPr>
          <p:cNvPr id="4" name="Content Placeholder 3" descr="Fig. 12-2 Single piece patter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62100" y="1295400"/>
            <a:ext cx="6019800" cy="5372898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Follow Board for Single-piece Pattern</a:t>
            </a:r>
          </a:p>
        </p:txBody>
      </p:sp>
      <p:pic>
        <p:nvPicPr>
          <p:cNvPr id="4" name="Content Placeholder 3" descr="Fig. 12-3 Follow board patter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6762" y="2458244"/>
            <a:ext cx="7610475" cy="2809875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Pattern</a:t>
            </a:r>
          </a:p>
        </p:txBody>
      </p:sp>
      <p:pic>
        <p:nvPicPr>
          <p:cNvPr id="4" name="Content Placeholder 3" descr="Fig. 12-4 Split patter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0" y="1181100"/>
            <a:ext cx="4572000" cy="567690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Match-plate Pattern</a:t>
            </a:r>
          </a:p>
        </p:txBody>
      </p:sp>
      <p:pic>
        <p:nvPicPr>
          <p:cNvPr id="4" name="Content Placeholder 3" descr="Fig. 12-5 Match plate patter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11138" y="1295400"/>
            <a:ext cx="7921723" cy="541020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140</Words>
  <Application>Microsoft Office PowerPoint</Application>
  <PresentationFormat>On-screen Show (4:3)</PresentationFormat>
  <Paragraphs>41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Expendable-Mold Casting Processes</vt:lpstr>
      <vt:lpstr>Three Molding Categories</vt:lpstr>
      <vt:lpstr>PowerPoint Presentation</vt:lpstr>
      <vt:lpstr>Sand-Cast Parts</vt:lpstr>
      <vt:lpstr>PowerPoint Presentation</vt:lpstr>
      <vt:lpstr>Single-piece pattern</vt:lpstr>
      <vt:lpstr>Follow Board for Single-piece Pattern</vt:lpstr>
      <vt:lpstr>Split Pattern</vt:lpstr>
      <vt:lpstr>Match-plate Pattern</vt:lpstr>
      <vt:lpstr>Cope and Drag Patterns</vt:lpstr>
      <vt:lpstr>Sand Requirements</vt:lpstr>
      <vt:lpstr>Flasks</vt:lpstr>
      <vt:lpstr>Mold-Making by Jolting</vt:lpstr>
      <vt:lpstr>Mold-Making by Squeezing</vt:lpstr>
      <vt:lpstr>Squeezing and Flexible Diaphragm</vt:lpstr>
      <vt:lpstr>Flaskless Molding Process</vt:lpstr>
      <vt:lpstr>Engine Block Cores</vt:lpstr>
      <vt:lpstr>Core Prints</vt:lpstr>
      <vt:lpstr>Chaplets to Support Cores</vt:lpstr>
      <vt:lpstr>Shell Molding</vt:lpstr>
      <vt:lpstr>Intricate cutters produce by ceramic casting</vt:lpstr>
      <vt:lpstr>PowerPoint Presentation</vt:lpstr>
      <vt:lpstr>Investment Casting by Flask-Casting</vt:lpstr>
      <vt:lpstr>Investment Casting by Shell-Casting</vt:lpstr>
      <vt:lpstr>Full-Mold (Lost Foam) Casting</vt:lpstr>
      <vt:lpstr>Full Mold (Lost-Foam) Casting Process</vt:lpstr>
      <vt:lpstr>Full Mold (Lost-Foam) Engine Block</vt:lpstr>
    </vt:vector>
  </TitlesOfParts>
  <Company>La Tech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Expendable Mold Casting Processes</dc:title>
  <dc:creator>Ray McKinney</dc:creator>
  <cp:lastModifiedBy>William Long</cp:lastModifiedBy>
  <cp:revision>45</cp:revision>
  <dcterms:created xsi:type="dcterms:W3CDTF">2009-12-08T23:22:57Z</dcterms:created>
  <dcterms:modified xsi:type="dcterms:W3CDTF">2021-03-22T15:00:22Z</dcterms:modified>
</cp:coreProperties>
</file>